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8" r:id="rId9"/>
    <p:sldId id="277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60" r:id="rId24"/>
  </p:sldIdLst>
  <p:sldSz cx="9144000" cy="6858000" type="screen4x3"/>
  <p:notesSz cx="6858000" cy="9144000"/>
  <p:embeddedFontLs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Fira Sans Medium" panose="020B0603050000020004" pitchFamily="34" charset="0"/>
      <p:regular r:id="rId31"/>
      <p:italic r:id="rId32"/>
    </p:embeddedFont>
    <p:embeddedFont>
      <p:font typeface="Roboto Slab" pitchFamily="2" charset="0"/>
      <p:regular r:id="rId33"/>
      <p:bold r:id="rId3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340"/>
    <a:srgbClr val="574676"/>
    <a:srgbClr val="A4BCC2"/>
    <a:srgbClr val="727272"/>
    <a:srgbClr val="D6AC02"/>
    <a:srgbClr val="F1C400"/>
    <a:srgbClr val="DEB401"/>
    <a:srgbClr val="B08D3B"/>
    <a:srgbClr val="F4633A"/>
    <a:srgbClr val="00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7" autoAdjust="0"/>
    <p:restoredTop sz="86441"/>
  </p:normalViewPr>
  <p:slideViewPr>
    <p:cSldViewPr snapToGrid="0" snapToObjects="1" showGuides="1">
      <p:cViewPr varScale="1">
        <p:scale>
          <a:sx n="82" d="100"/>
          <a:sy n="82" d="100"/>
        </p:scale>
        <p:origin x="13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66AF1DC-7F49-A24C-8A1B-166E2ED79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A33C56-A2D5-4E4E-827E-71DE8DB5A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2103-E3E1-6C47-9C03-3A4330A63ED2}" type="datetime1">
              <a:rPr lang="it-IT" smtClean="0"/>
              <a:t>07/01/2025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AEF9E9-A1D0-864D-B9C9-A16B879811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CA1F14-2160-8D4F-920A-A24F059F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1598-FC98-3F4F-AF67-3E41A8697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5830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6T14:09:16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0 672 24575,'20'0'0,"4"0"0,0 0 0,29-6 0,-45 5 0,1-1 0,-1-1 0,1 1 0,-1-1 0,0-1 0,0 0 0,0 0 0,-1 0 0,12-10 0,56-51 0,-3-2 0,-3-4 0,82-110 0,-128 153 0,1 2 0,2 0 0,0 1 0,1 1 0,46-29 0,-58 45 0,1 1 0,-1 1 0,1 1 0,0 0 0,1 1 0,-1 1 0,1 0 0,29 0 0,-5-2 0,-22 3 0,7-2 0,1 2 0,37 1 0,-55 1 0,0 1 0,0 1 0,0 0 0,0 0 0,0 0 0,-1 1 0,1 1 0,-1-1 0,0 1 0,15 10 0,1 4 0,-2 1 0,0 1 0,-1 0 0,26 34 0,62 102 0,-108-154 0,55 84 0,-47-71 0,1-2 0,0 1 0,1-1 0,18 16 0,11 14 0,-30-33 0,1 0 0,0 0 0,1-1 0,0-1 0,0 0 0,1 0 0,0-1 0,0-1 0,1 0 0,-1-1 0,1 0 0,28 4 0,-4-4 0,1-2 0,-1-2 0,1-2 0,-1-1 0,0-2 0,59-14 0,-83 15 0,-1-2 0,0 1 0,0-2 0,-1 0 0,1 0 0,-1-1 0,16-13 0,0-2 0,43-43 0,139-143 0,-199 198 0,1-1 0,0 1 0,0 1 0,1 0 0,0 1 0,18-8 0,18-8 0,1 4 0,83-24 0,-116 40 0,-1 1 0,1 2 0,0-1 0,-1 2 0,1 0 0,0 1 0,0 1 0,-1 0 0,1 1 0,28 10 0,-38-10 0,0 1 0,0 0 0,0 1 0,-1 0 0,0 0 0,0 0 0,0 1 0,0 0 0,-1 0 0,0 0 0,7 12 0,15 16 0,-5-6 0,-1 0 0,33 59 0,-52-83 0,19 39 0,-18-34 0,1 0 0,1 0 0,-1 0 0,2 0 0,9 13 0,32 40 0,-33-42 0,0-1 0,19 20 0,86 73 0,-97-93 0,2-1 0,0-1 0,41 20 0,-25-16 0,-26-12 0,0-1 0,1-1 0,0-1 0,0 0 0,0 0 0,1-2 0,0 0 0,29 3 0,-23-5 0,1-2 0,-1 0 0,1-2 0,0 0 0,-1-2 0,0 0 0,0-1 0,0-2 0,-1 0 0,22-11 0,2-4 0,4-2 0,-1-1 0,88-63 0,-129 83 0,0 1 0,0 0 0,1 0 0,-1 1 0,1 0 0,0 1 0,0-1 0,0 2 0,0-1 0,0 1 0,15-1 0,34-6 0,-32 3-341,1 1 0,-1 1-1,39 0 1,-42 3-6485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6T14:09:37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24575,'0'7'0,"1"-1"0,1 1 0,-1-1 0,1 1 0,0-1 0,1 0 0,5 11 0,3 8 0,1 13 0,-1 0 0,-2 1 0,-2 0 0,3 65 0,-9 163 0,-4-116 0,1-80 0,4 83 0,-2-152 0,0-1 0,1 1 0,-1 0 0,0-1 0,0 1 0,1-1 0,-1 1 0,1-1 0,-1 1 0,1-1 0,-1 1 0,1-1 0,0 0 0,0 1 0,1 1 0,-2-3 0,1 0 0,-1 0 0,1 0 0,-1 1 0,1-1 0,-1 0 0,1 0 0,-1 0 0,1 0 0,-1 0 0,1 0 0,-1 0 0,1 0 0,-1 0 0,1 0 0,0 0 0,-1-1 0,0 1 0,1 0 0,-1 0 0,1 0 0,-1-1 0,1 1 0,-1 0 0,1 0 0,-1-1 0,0 1 0,1 0 0,0-1 0,4-4 0,-1 0 0,1-1 0,-1 0 0,0 1 0,4-9 0,105-171 0,-101 167 0,27-30 0,-26 34 0,-1-1 0,17-27 0,-19 28 0,0-1 0,1 2 0,1-1 0,0 1 0,1 1 0,22-16 0,12-13 0,-42 37 12,1 0 0,0 0 0,0 1-1,0-1 1,0 1 0,10-3 0,-11 4-124,0 1 1,0-1 0,-1 0-1,1-1 1,0 1 0,-1-1-1,0 0 1,0 0-1,0 0 1,0-1 0,0 1-1,4-7 1,0-4-6715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6T14:09:3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24575,'1'3'0,"-1"1"0,1-1 0,0 0 0,0 0 0,0 0 0,0 0 0,1 0 0,-1-1 0,1 1 0,-1 0 0,1 0 0,0-1 0,0 1 0,1-1 0,-1 0 0,0 0 0,5 3 0,52 34 0,-44-30 0,150 86 0,-136-73 0,0 1 0,-1 1 0,34 39 0,-33-32 0,-18-22-48,0-1 0,0 1 1,1-2-1,0 0 0,23 10 0,-14-7-1030,-6-2-5748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12A7-C7D6-7542-9495-86D2A5F89521}" type="datetime1">
              <a:rPr lang="it-IT" smtClean="0"/>
              <a:t>07/01/2025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D42F-EEB8-D844-BCC2-FD26091028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544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75F0702-5A13-1349-A296-951553656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4129" y="5244663"/>
            <a:ext cx="7825947" cy="916652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Fira Sans Medium" panose="020B05030500000200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it-IT" dirty="0"/>
              <a:t>Fare clic per modificare l’autore delle slide</a:t>
            </a: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BACD2019-637B-3D4C-A8D4-30C84AABC93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13338"/>
            <a:ext cx="7825947" cy="2099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C95D-4677-2D48-8044-4BC81EDFDD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29" y="4091492"/>
            <a:ext cx="7825947" cy="749279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delle slide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48CE933-3AF9-884E-8C52-EBAF4B47B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461" y="754796"/>
            <a:ext cx="3975273" cy="52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, testo e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551582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0441" y="1551581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2AEED0-49D4-3E47-AC3F-270F49F4CC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D055194-F38E-BC41-A98D-1177A0272C8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505697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35850251-896E-B041-8180-ED90B104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EB52EB-32DC-5341-BD52-D37FA6A84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61138"/>
            <a:ext cx="884255" cy="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98A6822-7DA7-2E4D-B441-3AC1A45F60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46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2" y="1551582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8443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9EA2753-54CC-C644-8DA9-3ED0F1CF24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7046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5D853E-0A41-7F40-8291-86C503BFAC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07389034-36FE-D04B-97E1-02A924367620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505697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B042105-974D-A945-82DA-C0EE98AFE88E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505697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itolo 1">
            <a:extLst>
              <a:ext uri="{FF2B5EF4-FFF2-40B4-BE49-F238E27FC236}">
                <a16:creationId xmlns:a16="http://schemas.microsoft.com/office/drawing/2014/main" id="{8B77CED5-B561-3846-9AB3-80FAFE6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9FF9C2F-BD07-DF42-8006-647050191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61138"/>
            <a:ext cx="884255" cy="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fine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A607F8-6FC0-BB4B-800B-FA0288288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06652" y="2860057"/>
            <a:ext cx="1730693" cy="11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50670"/>
            <a:ext cx="7825947" cy="4510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D0EAA4-3A13-5646-9F3B-7D0BE670C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4128" y="739814"/>
            <a:ext cx="4050535" cy="5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 + sottotitol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39042D-E5F6-354C-AE48-85CA368F3E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30" y="4512247"/>
            <a:ext cx="7825840" cy="906143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della sezione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02829"/>
            <a:ext cx="7825947" cy="2422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D4A5FE3-71C7-264F-9AB0-6992429A05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4128" y="739814"/>
            <a:ext cx="4050535" cy="5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57FB5-7025-8A46-A2C8-9AC199CB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1381"/>
            <a:ext cx="7886700" cy="3057565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65F876-3350-441E-BD36-BE705EBA2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04C02021-F048-EF46-A427-824414E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11EF75-678E-9E47-B9E3-622B2E130D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A205F8-F97E-E14B-B440-BBC8D0D15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8338"/>
            <a:ext cx="7886700" cy="428625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534071D-5B47-2048-B17B-EA9B5FE814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61138"/>
            <a:ext cx="884255" cy="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4A68EDD3-8B24-5E4A-A507-BC4297B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747EE5-0480-854D-A548-B2B40F2E6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AB9F965-5489-F944-AC9B-8A7ABDD5E40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7"/>
            <a:ext cx="7886700" cy="4037029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7B3B9C0-6AEB-E343-9620-C69E8840A9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8003DEF-AC6D-864C-8137-1611C85310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61138"/>
            <a:ext cx="884255" cy="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4F9B8F1-23BB-DE44-B117-C81D61DB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43054"/>
            <a:ext cx="9144000" cy="4024630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97D9E1E-9C0A-0D41-B11A-9921E9353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 lIns="0"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E6275BA2-C88F-D442-BB44-16AD120A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1DE64F-DF20-614A-8D78-61B591F744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61138"/>
            <a:ext cx="884255" cy="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D72F9B8-ABA2-4C42-A181-607DBB3A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B8059-381A-704A-886C-F6DD9F44F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08E708D-0E00-AB46-8AF7-AAC94AA38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80C56B0F-86D4-8640-B1D0-FEBA0E0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C2B9B70-983A-6B4F-831E-FB4F5D17D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61138"/>
            <a:ext cx="884255" cy="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72002" y="1825625"/>
            <a:ext cx="394454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1825625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82E63BC-25DE-A647-BEFE-44F015D1DE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61138"/>
            <a:ext cx="884255" cy="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459" y="1825625"/>
            <a:ext cx="394454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5383" y="1825625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174610-F8C2-1C47-82AC-68874783B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61138"/>
            <a:ext cx="884255" cy="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3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895A96-2866-484D-98AF-108A2B6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DCE6-9BC9-1045-9A9B-B7DA4ECE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1917"/>
            <a:ext cx="7886700" cy="464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gli stili del testo dello schema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Secondo livello</a:t>
            </a:r>
          </a:p>
          <a:p>
            <a:pPr marL="814348" marR="0" lvl="2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Terzo livello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E5275-AA79-C14E-8281-AC408BAAE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bg1">
                    <a:lumMod val="75000"/>
                  </a:schemeClr>
                </a:solidFill>
                <a:latin typeface="Fira Sans Medium" panose="020B0503050000020004" pitchFamily="34" charset="0"/>
              </a:defRPr>
            </a:lvl1pPr>
          </a:lstStyle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9" r:id="rId4"/>
    <p:sldLayoutId id="2147483650" r:id="rId5"/>
    <p:sldLayoutId id="2147483663" r:id="rId6"/>
    <p:sldLayoutId id="2147483654" r:id="rId7"/>
    <p:sldLayoutId id="2147483657" r:id="rId8"/>
    <p:sldLayoutId id="2147483667" r:id="rId9"/>
    <p:sldLayoutId id="2147483666" r:id="rId10"/>
    <p:sldLayoutId id="2147483665" r:id="rId11"/>
    <p:sldLayoutId id="2147483658" r:id="rId12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>
              <a:lumMod val="85000"/>
              <a:lumOff val="15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Fira Sans" panose="020B0503050000020004" pitchFamily="34" charset="0"/>
        <a:buChar char="―"/>
        <a:defRPr sz="1800" b="0" i="0" kern="1200">
          <a:solidFill>
            <a:schemeClr val="tx1">
              <a:lumMod val="65000"/>
              <a:lumOff val="35000"/>
            </a:schemeClr>
          </a:solidFill>
          <a:latin typeface="Fira Sans Medium" panose="020B0503050000020004" pitchFamily="34" charset="0"/>
          <a:ea typeface="+mn-ea"/>
          <a:cs typeface="+mn-cs"/>
        </a:defRPr>
      </a:lvl1pPr>
      <a:lvl2pPr marL="557185" marR="0" indent="-214303" algn="l" defTabSz="685766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Fira Sans" panose="020B0503050000020004" pitchFamily="34" charset="0"/>
        <a:buChar char="–"/>
        <a:tabLst/>
        <a:defRPr sz="1650" b="0" i="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FAC99DC-03D4-7449-B6C7-2B86A9FA7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735" y="2061746"/>
            <a:ext cx="8074530" cy="3248808"/>
          </a:xfrm>
        </p:spPr>
        <p:txBody>
          <a:bodyPr>
            <a:noAutofit/>
          </a:bodyPr>
          <a:lstStyle/>
          <a:p>
            <a:r>
              <a:rPr lang="it-IT" sz="3600" dirty="0"/>
              <a:t>Sviluppo e caratterizzazione di un sistema di acquisizione dati per sensori fotomoltiplicatori al silicio a singolo fotone (</a:t>
            </a:r>
            <a:r>
              <a:rPr lang="it-IT" sz="3600" dirty="0" err="1"/>
              <a:t>SiPM</a:t>
            </a:r>
            <a:r>
              <a:rPr lang="it-IT" sz="3600" dirty="0"/>
              <a:t>) per il rivelatore RICH dell'esperimento </a:t>
            </a:r>
            <a:r>
              <a:rPr lang="it-IT" sz="3600" dirty="0" err="1"/>
              <a:t>LHCb</a:t>
            </a:r>
            <a:r>
              <a:rPr lang="it-IT" sz="3600" dirty="0"/>
              <a:t> al CERN</a:t>
            </a:r>
          </a:p>
        </p:txBody>
      </p:sp>
    </p:spTree>
    <p:extLst>
      <p:ext uri="{BB962C8B-B14F-4D97-AF65-F5344CB8AC3E}">
        <p14:creationId xmlns:p14="http://schemas.microsoft.com/office/powerpoint/2010/main" val="224709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36BB6-9BC1-E35D-C5DB-B1D609737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B3E187-18A9-B944-E3E2-AB750D146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1A2FD5B-2A6C-F762-E216-4EBB1B18D394}"/>
              </a:ext>
            </a:extLst>
          </p:cNvPr>
          <p:cNvSpPr txBox="1"/>
          <p:nvPr/>
        </p:nvSpPr>
        <p:spPr>
          <a:xfrm>
            <a:off x="604201" y="5222631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D8E4591-BEB0-0202-9E0D-7EAB61272F69}"/>
              </a:ext>
            </a:extLst>
          </p:cNvPr>
          <p:cNvSpPr txBox="1"/>
          <p:nvPr/>
        </p:nvSpPr>
        <p:spPr>
          <a:xfrm>
            <a:off x="568808" y="1805958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Trigger/CH0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A54B9F-110B-F9B4-1A61-EA82E7DE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4" y="2206048"/>
            <a:ext cx="7763069" cy="46276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07F9AD-546D-0F43-C92C-5E0C98D2B0EB}"/>
              </a:ext>
            </a:extLst>
          </p:cNvPr>
          <p:cNvSpPr txBox="1"/>
          <p:nvPr/>
        </p:nvSpPr>
        <p:spPr>
          <a:xfrm>
            <a:off x="839395" y="3259470"/>
            <a:ext cx="923731" cy="3032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050" b="1" i="1" dirty="0">
                <a:latin typeface="Fira Sans" panose="020B0503050000020004" pitchFamily="34" charset="0"/>
              </a:rPr>
              <a:t>DAC</a:t>
            </a:r>
            <a:endParaRPr lang="en-GB" sz="1050" b="1" i="1" dirty="0">
              <a:latin typeface="Fira Sans" panose="020B05030500000200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4FCE0C-662D-220A-5C61-AA8623431EFB}"/>
              </a:ext>
            </a:extLst>
          </p:cNvPr>
          <p:cNvSpPr txBox="1"/>
          <p:nvPr/>
        </p:nvSpPr>
        <p:spPr>
          <a:xfrm>
            <a:off x="839395" y="4575077"/>
            <a:ext cx="923731" cy="3032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050" b="1" i="1" dirty="0">
                <a:latin typeface="Fira Sans" panose="020B0503050000020004" pitchFamily="34" charset="0"/>
              </a:rPr>
              <a:t>DAC</a:t>
            </a:r>
            <a:endParaRPr lang="en-GB" sz="1050" b="1" i="1" dirty="0">
              <a:latin typeface="Fira Sans" panose="020B05030500000200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B832B9-913B-FEE0-8ACF-2267C8678556}"/>
              </a:ext>
            </a:extLst>
          </p:cNvPr>
          <p:cNvSpPr txBox="1"/>
          <p:nvPr/>
        </p:nvSpPr>
        <p:spPr>
          <a:xfrm>
            <a:off x="1915526" y="6251331"/>
            <a:ext cx="923731" cy="3032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050" b="1" i="1" dirty="0">
                <a:latin typeface="Fira Sans" panose="020B0503050000020004" pitchFamily="34" charset="0"/>
              </a:rPr>
              <a:t>Buffer</a:t>
            </a:r>
            <a:endParaRPr lang="en-GB" sz="1050" b="1" i="1" dirty="0">
              <a:latin typeface="Fira Sans" panose="020B05030500000200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816D68A-6BF4-5B93-C14C-F5B7686CEA35}"/>
              </a:ext>
            </a:extLst>
          </p:cNvPr>
          <p:cNvSpPr txBox="1"/>
          <p:nvPr/>
        </p:nvSpPr>
        <p:spPr>
          <a:xfrm>
            <a:off x="5352302" y="3464601"/>
            <a:ext cx="1561682" cy="3032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050" b="1" i="1" dirty="0" err="1">
                <a:latin typeface="Fira Sans" panose="020B0503050000020004" pitchFamily="34" charset="0"/>
              </a:rPr>
              <a:t>Differential</a:t>
            </a:r>
            <a:r>
              <a:rPr lang="it-IT" sz="1050" b="1" i="1" dirty="0">
                <a:latin typeface="Fira Sans" panose="020B0503050000020004" pitchFamily="34" charset="0"/>
              </a:rPr>
              <a:t> </a:t>
            </a:r>
            <a:r>
              <a:rPr lang="it-IT" sz="1050" b="1" i="1" dirty="0" err="1">
                <a:latin typeface="Fira Sans" panose="020B0503050000020004" pitchFamily="34" charset="0"/>
              </a:rPr>
              <a:t>Amplifier</a:t>
            </a:r>
            <a:endParaRPr lang="en-GB" sz="1050" b="1" i="1" dirty="0">
              <a:latin typeface="Fira Sans" panose="020B05030500000200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B87CEC-6BBF-E9CC-1E06-7C68F83EE3B3}"/>
              </a:ext>
            </a:extLst>
          </p:cNvPr>
          <p:cNvSpPr txBox="1"/>
          <p:nvPr/>
        </p:nvSpPr>
        <p:spPr>
          <a:xfrm>
            <a:off x="6447633" y="6390897"/>
            <a:ext cx="1561682" cy="3032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050" b="1" i="1" dirty="0" err="1">
                <a:latin typeface="Fira Sans" panose="020B0503050000020004" pitchFamily="34" charset="0"/>
              </a:rPr>
              <a:t>Comparator</a:t>
            </a:r>
            <a:endParaRPr lang="en-GB" sz="1050" b="1" i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4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1E11E-64DC-7669-EC66-DDFA299A3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DD5023-FA91-B951-AAEC-708D8AC2E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78A4624-3071-36CD-8EC9-E8A8CBD39F17}"/>
              </a:ext>
            </a:extLst>
          </p:cNvPr>
          <p:cNvSpPr txBox="1"/>
          <p:nvPr/>
        </p:nvSpPr>
        <p:spPr>
          <a:xfrm>
            <a:off x="604201" y="5222631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D24EF7-E53F-9F91-8E74-40D0EDAD67A0}"/>
              </a:ext>
            </a:extLst>
          </p:cNvPr>
          <p:cNvSpPr txBox="1"/>
          <p:nvPr/>
        </p:nvSpPr>
        <p:spPr>
          <a:xfrm>
            <a:off x="568808" y="1805958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Input </a:t>
            </a:r>
            <a:r>
              <a:rPr lang="it-IT" sz="1600" b="1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Signal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6C926-050A-8FE2-992E-713E0193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0" y="2011231"/>
            <a:ext cx="4427337" cy="484676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94EDF8-0CAF-2CFF-EC1D-0145D1F89E43}"/>
              </a:ext>
            </a:extLst>
          </p:cNvPr>
          <p:cNvSpPr txBox="1"/>
          <p:nvPr/>
        </p:nvSpPr>
        <p:spPr>
          <a:xfrm>
            <a:off x="2575429" y="6153358"/>
            <a:ext cx="1561682" cy="3032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050" b="1" i="1" dirty="0" err="1">
                <a:latin typeface="Fira Sans" panose="020B0503050000020004" pitchFamily="34" charset="0"/>
              </a:rPr>
              <a:t>Comparator</a:t>
            </a:r>
            <a:endParaRPr lang="en-GB" sz="1050" b="1" i="1" dirty="0">
              <a:latin typeface="Fira Sans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83B655-4641-8E90-67E8-81FAF6CDA473}"/>
              </a:ext>
            </a:extLst>
          </p:cNvPr>
          <p:cNvSpPr txBox="1"/>
          <p:nvPr/>
        </p:nvSpPr>
        <p:spPr>
          <a:xfrm>
            <a:off x="4260620" y="2755475"/>
            <a:ext cx="1561682" cy="3032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050" b="1" i="1" dirty="0" err="1">
                <a:latin typeface="Fira Sans" panose="020B0503050000020004" pitchFamily="34" charset="0"/>
              </a:rPr>
              <a:t>Differential</a:t>
            </a:r>
            <a:r>
              <a:rPr lang="it-IT" sz="1050" b="1" i="1" dirty="0">
                <a:latin typeface="Fira Sans" panose="020B0503050000020004" pitchFamily="34" charset="0"/>
              </a:rPr>
              <a:t> </a:t>
            </a:r>
            <a:r>
              <a:rPr lang="it-IT" sz="1050" b="1" i="1" dirty="0" err="1">
                <a:latin typeface="Fira Sans" panose="020B0503050000020004" pitchFamily="34" charset="0"/>
              </a:rPr>
              <a:t>Amplifier</a:t>
            </a:r>
            <a:endParaRPr lang="en-GB" sz="1050" b="1" i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8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ABDB7-B7D8-EC6E-6761-843806ED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457889-4D72-CEC1-7A8E-5FB34F30E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7E7CC87-6820-B60C-0CA8-032CC9EA2A7F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3CB4FA-424B-6562-EABB-C5F89F776C12}"/>
              </a:ext>
            </a:extLst>
          </p:cNvPr>
          <p:cNvSpPr txBox="1"/>
          <p:nvPr/>
        </p:nvSpPr>
        <p:spPr>
          <a:xfrm>
            <a:off x="400858" y="1778221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Progettazione Layout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C83EEE-3D16-38BC-61A4-7D7E224E507F}"/>
              </a:ext>
            </a:extLst>
          </p:cNvPr>
          <p:cNvSpPr txBox="1"/>
          <p:nvPr/>
        </p:nvSpPr>
        <p:spPr>
          <a:xfrm>
            <a:off x="484833" y="5348853"/>
            <a:ext cx="7935597" cy="10386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Requisiti: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Ingressi A5256: impedenza di </a:t>
            </a:r>
            <a:r>
              <a:rPr lang="it-IT" sz="1400" b="1" dirty="0"/>
              <a:t>50 ohm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Uscite: standard </a:t>
            </a:r>
            <a:r>
              <a:rPr lang="it-IT" sz="1400" b="1" dirty="0"/>
              <a:t>LVDS</a:t>
            </a:r>
            <a:r>
              <a:rPr lang="it-IT" sz="1400" dirty="0"/>
              <a:t> con terminazione a </a:t>
            </a:r>
            <a:r>
              <a:rPr lang="it-IT" sz="1400" b="1" dirty="0"/>
              <a:t>100 ohm</a:t>
            </a:r>
            <a:endParaRPr lang="it-IT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/>
              <a:t>Stack</a:t>
            </a:r>
            <a:r>
              <a:rPr lang="it-IT" sz="1400" b="1" dirty="0"/>
              <a:t>-Up scelto:</a:t>
            </a:r>
            <a:r>
              <a:rPr lang="it-IT" sz="1400" dirty="0"/>
              <a:t> 6 </a:t>
            </a:r>
            <a:r>
              <a:rPr lang="it-IT" sz="1400" dirty="0" err="1"/>
              <a:t>layer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Configurazione: </a:t>
            </a:r>
            <a:r>
              <a:rPr lang="it-IT" sz="1400" b="1" dirty="0"/>
              <a:t>Top → Segnale, GND, Segnale, GND, Power, Segnale ← Bottom</a:t>
            </a:r>
            <a:endParaRPr lang="it-IT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Vantaggio: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Piani di riferimento adeguati per il controllo dell'impedenza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72DE846-8A97-A1B8-75F6-2D0BFEB3E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28" y="2206471"/>
            <a:ext cx="4582943" cy="278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9E2FC-D58E-BB2F-BEB6-5BC731F7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FC5F7A-61C6-A8E5-96B6-0F3C42A54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9B38A92-0099-19B0-B7A6-E935232C265E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B2FF15-4F60-11D5-DF49-223E48D85FE4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TOP Layer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B1CA2F-9283-86E1-F15F-E9BFE074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259"/>
            <a:ext cx="9144000" cy="41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3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F5887-478B-093C-4EE2-FAD2DE004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A337AF-A672-8D7F-B6A5-DF8C41A6F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0FF04F1-ABAD-864B-FAEE-9470E5E0BC74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2961B4-D185-588A-0E1C-F51593578114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Ground 1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13E6D52-E074-2CCD-1B34-DF8D9713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377"/>
            <a:ext cx="9144000" cy="36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5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FE9FC-4C56-8F13-9E00-668FBB41D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F2589-CCF9-CA03-9CD0-78E1ADCF7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543C23-4D17-203A-1DB8-4F43CEC701E3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D89803-E579-8D7A-CC0F-DEEDAEA6F289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Internal</a:t>
            </a: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 </a:t>
            </a:r>
            <a:r>
              <a:rPr lang="it-IT" sz="1600" b="1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Signal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9839BC-48E2-D303-21A2-A3F56808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038"/>
            <a:ext cx="9144000" cy="36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4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914E6-40D9-6A9A-5A90-090794E0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081C50-24D9-C49A-BE29-8FAB2E5F0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C1E178-2797-CFDC-DADB-BB0D9993F6E9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FF1003-7B0E-0FEE-0FDD-6B81046758BC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Gnd</a:t>
            </a: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 2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45D7C1C-C89D-7527-C1E4-D0B84C71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377"/>
            <a:ext cx="9144000" cy="36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4E658-CBE8-AD6D-BCC4-E6C060230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F1CD4A-2FA7-A411-0F41-F80C435BC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3A8066-A85D-FA5E-5C3F-B9D9EBEFB728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E999AB-CF45-355F-79BB-ADFBD9D9A0B3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Power </a:t>
            </a:r>
            <a:r>
              <a:rPr lang="it-IT" sz="1600" b="1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Plane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41ED6D-1815-0406-3C71-A4A6EEF8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696"/>
            <a:ext cx="9144000" cy="36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E8AEA-EC56-1A98-3BBB-2B42FF49F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4E4B4-6174-3656-645D-57E3727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4FCE612-2F07-82D1-4C45-F798221F1081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b="1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2A52E5-F513-9801-D5AD-CAF1088576F9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Bottom Layer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557453-DF72-1E0F-A249-C485382B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696"/>
            <a:ext cx="9144000" cy="36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CF3B3-C102-D92A-5636-BCEE0E16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62EB06-9A26-C03F-F4A2-7CC90576B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8E6A75F-F4F9-C621-41D2-3AE8E6135FA5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3D0E8B-3487-E7C8-CBA7-84FA93C34466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Modello 3D Top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57DF680-81A4-46BA-9490-709FA2A8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822"/>
            <a:ext cx="9144000" cy="35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0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1201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Panoramica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912D2B-D907-86BE-07BF-86FBD560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" y="2092569"/>
            <a:ext cx="3433395" cy="265725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4F6726B-CFC0-F975-77E1-AC0CF4E7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33931" y="2092569"/>
            <a:ext cx="3263021" cy="265725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A050A8-FABD-FF41-6F2E-2246709AD6EE}"/>
              </a:ext>
            </a:extLst>
          </p:cNvPr>
          <p:cNvSpPr txBox="1"/>
          <p:nvPr/>
        </p:nvSpPr>
        <p:spPr>
          <a:xfrm>
            <a:off x="159694" y="5352542"/>
            <a:ext cx="8538726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it-IT" sz="1400" b="1" dirty="0"/>
              <a:t>FERS-DT5203: Sistema di Acquisizione Dati Temporali ad Alta Precisione</a:t>
            </a:r>
            <a:endParaRPr lang="it-IT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 Progettato per: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Acquisire dati temporali ad alta precisione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Ideale per il </a:t>
            </a:r>
            <a:r>
              <a:rPr lang="it-IT" sz="1400" dirty="0" err="1"/>
              <a:t>readout</a:t>
            </a:r>
            <a:r>
              <a:rPr lang="it-IT" sz="1400" dirty="0"/>
              <a:t> di array di rivelatori come </a:t>
            </a:r>
            <a:r>
              <a:rPr lang="it-IT" sz="1400" dirty="0" err="1"/>
              <a:t>SiPM</a:t>
            </a:r>
            <a:r>
              <a:rPr lang="it-IT" sz="1400" dirty="0"/>
              <a:t> (Silicon Photo </a:t>
            </a:r>
            <a:r>
              <a:rPr lang="it-IT" sz="1400" dirty="0" err="1"/>
              <a:t>Multiplier</a:t>
            </a:r>
            <a:r>
              <a:rPr lang="it-IT" sz="1400" dirty="0"/>
              <a:t>) e MA-PMT (Multi </a:t>
            </a:r>
            <a:r>
              <a:rPr lang="it-IT" sz="1400" dirty="0" err="1"/>
              <a:t>Anode</a:t>
            </a:r>
            <a:r>
              <a:rPr lang="it-IT" sz="1400" dirty="0"/>
              <a:t> Photo </a:t>
            </a:r>
            <a:r>
              <a:rPr lang="it-IT" sz="1400" dirty="0" err="1"/>
              <a:t>Multiplier</a:t>
            </a:r>
            <a:r>
              <a:rPr lang="it-IT" sz="1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 Caratteristiche principali: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Misura il </a:t>
            </a:r>
            <a:r>
              <a:rPr lang="it-IT" sz="1400" b="1" dirty="0"/>
              <a:t>Tempo di Arrivo (</a:t>
            </a:r>
            <a:r>
              <a:rPr lang="it-IT" sz="1400" b="1" dirty="0" err="1"/>
              <a:t>ToA</a:t>
            </a:r>
            <a:r>
              <a:rPr lang="it-IT" sz="1400" b="1" dirty="0"/>
              <a:t>)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Risoluzione temporale nell'ordine dei </a:t>
            </a:r>
            <a:r>
              <a:rPr lang="it-IT" sz="1400" b="1" dirty="0"/>
              <a:t>picosecondi</a:t>
            </a:r>
            <a:endParaRPr lang="it-IT" sz="1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42D447D-E3F1-3AA3-FA77-F75F018C2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952" y="2962435"/>
            <a:ext cx="2448119" cy="178738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F99739-1F77-7C1F-F94D-D8E2CA3C5B1A}"/>
              </a:ext>
            </a:extLst>
          </p:cNvPr>
          <p:cNvSpPr txBox="1"/>
          <p:nvPr/>
        </p:nvSpPr>
        <p:spPr>
          <a:xfrm>
            <a:off x="923728" y="4879731"/>
            <a:ext cx="1626577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marL="0" indent="0" algn="l">
              <a:buNone/>
            </a:pPr>
            <a:endParaRPr lang="en-GB" sz="1050" b="0" i="1" dirty="0">
              <a:latin typeface="Fira Sans" panose="020B05030500000200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BBEDBB-3AF7-E95C-C9BE-01004AB357D9}"/>
              </a:ext>
            </a:extLst>
          </p:cNvPr>
          <p:cNvSpPr txBox="1"/>
          <p:nvPr/>
        </p:nvSpPr>
        <p:spPr>
          <a:xfrm>
            <a:off x="739625" y="4766410"/>
            <a:ext cx="1626577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sz="1050" i="1" dirty="0">
                <a:latin typeface="Fira Sans" panose="020B0503050000020004" pitchFamily="34" charset="0"/>
              </a:rPr>
              <a:t>FERS-DT5203</a:t>
            </a:r>
            <a:endParaRPr lang="en-GB" sz="1050" b="0" i="1" dirty="0">
              <a:latin typeface="Fira Sans" panose="020B05030500000200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A7EEFE2-A609-E980-4459-07C9A593F8C4}"/>
              </a:ext>
            </a:extLst>
          </p:cNvPr>
          <p:cNvSpPr txBox="1"/>
          <p:nvPr/>
        </p:nvSpPr>
        <p:spPr>
          <a:xfrm>
            <a:off x="4002111" y="4760158"/>
            <a:ext cx="1626577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sz="1050" b="0" i="1" dirty="0">
                <a:latin typeface="Fira Sans" panose="020B0503050000020004" pitchFamily="34" charset="0"/>
              </a:rPr>
              <a:t>A5203</a:t>
            </a:r>
            <a:endParaRPr lang="en-GB" sz="1050" b="0" i="1" dirty="0">
              <a:latin typeface="Fira Sans" panose="020B05030500000200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0C6AB45-49A5-73A4-5E7B-2509A65C7957}"/>
              </a:ext>
            </a:extLst>
          </p:cNvPr>
          <p:cNvSpPr txBox="1"/>
          <p:nvPr/>
        </p:nvSpPr>
        <p:spPr>
          <a:xfrm>
            <a:off x="6990168" y="4778613"/>
            <a:ext cx="1626577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sz="1050" i="1" dirty="0">
                <a:latin typeface="Fira Sans" panose="020B0503050000020004" pitchFamily="34" charset="0"/>
              </a:rPr>
              <a:t>MA-PMT</a:t>
            </a:r>
            <a:endParaRPr lang="en-GB" sz="1050" b="0" i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72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34A0C-F18D-1B4F-FC72-D8148A016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A4A697-9931-1652-571D-CB3B16E0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A9B2E5D-2AD6-066C-A1E4-E29283CF25D7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21E5EC-0383-8E4D-E5CA-FF0DC5FA298D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Modello 3D Bottom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FED04C7-23B4-FDE4-6A4D-85E6241B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959"/>
            <a:ext cx="9144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3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77A0-E7FE-8A83-944C-1258EDE6D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F51297-B82C-4589-AA47-F0BCF77D7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905" y="1540034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610E3BF-EB24-A245-C400-0886AF2C3F04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05B5A1-139E-736D-50F4-3BBBE7B31095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Comunicazione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6B7CCAD-37F7-1866-F04F-34FC43BA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06" y="3335703"/>
            <a:ext cx="4021494" cy="15673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93088CA-7770-EDCF-2356-59B95D687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7414">
            <a:off x="5243184" y="3183991"/>
            <a:ext cx="3470497" cy="1363999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F4B2F65-6990-D999-6FDF-390C293AB281}"/>
              </a:ext>
            </a:extLst>
          </p:cNvPr>
          <p:cNvSpPr/>
          <p:nvPr/>
        </p:nvSpPr>
        <p:spPr>
          <a:xfrm>
            <a:off x="4724398" y="4119379"/>
            <a:ext cx="1017037" cy="163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64403-2C12-4705-464A-7157314EB18C}"/>
              </a:ext>
            </a:extLst>
          </p:cNvPr>
          <p:cNvSpPr txBox="1"/>
          <p:nvPr/>
        </p:nvSpPr>
        <p:spPr>
          <a:xfrm>
            <a:off x="1557853" y="2901820"/>
            <a:ext cx="1847820" cy="34523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it-IT" sz="1400" b="1" i="1" dirty="0">
                <a:latin typeface="Fira Sans" panose="020B0503050000020004" pitchFamily="34" charset="0"/>
              </a:rPr>
              <a:t>Seriale</a:t>
            </a:r>
            <a:endParaRPr lang="en-GB" sz="1400" b="1" i="1" dirty="0">
              <a:latin typeface="Fira Sans" panose="020B05030500000200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75C95BE-D8AA-0DA4-A64A-F222CD22D3ED}"/>
              </a:ext>
            </a:extLst>
          </p:cNvPr>
          <p:cNvSpPr txBox="1"/>
          <p:nvPr/>
        </p:nvSpPr>
        <p:spPr>
          <a:xfrm>
            <a:off x="4817525" y="3693373"/>
            <a:ext cx="687536" cy="2721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it-IT" sz="1400" b="1" i="1" dirty="0">
                <a:latin typeface="Fira Sans" panose="020B0503050000020004" pitchFamily="34" charset="0"/>
              </a:rPr>
              <a:t>I2C</a:t>
            </a:r>
            <a:endParaRPr lang="en-GB" sz="1400" b="1" i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32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AEBD4-2A8D-FD55-C10F-6D71EC13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F9136D-A3CD-F930-FF89-B6DA8EE7C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905" y="1540034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CC66145-6800-C8A0-C34B-0D2C6729CA32}"/>
              </a:ext>
            </a:extLst>
          </p:cNvPr>
          <p:cNvSpPr txBox="1"/>
          <p:nvPr/>
        </p:nvSpPr>
        <p:spPr>
          <a:xfrm>
            <a:off x="756600" y="5348853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EF5D6C-5425-3E3B-BA66-BBA9E0C9AD4C}"/>
              </a:ext>
            </a:extLst>
          </p:cNvPr>
          <p:cNvSpPr txBox="1"/>
          <p:nvPr/>
        </p:nvSpPr>
        <p:spPr>
          <a:xfrm>
            <a:off x="484833" y="1967712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GUI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6F2648A-A0C0-67D1-690C-D0DDAF0E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66" y="2378259"/>
            <a:ext cx="2237895" cy="43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56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4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007F3-F2C3-B0C2-63B8-9E67C62C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4419BD-26CC-A864-A957-A354482F5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1201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Panoramica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A72536-DED6-BDDF-9A5A-338A60FC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53" y="2092569"/>
            <a:ext cx="4347708" cy="25266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D919EE-2B50-5641-0373-2F2A03A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2568"/>
            <a:ext cx="4603253" cy="252666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BC1798A-FE81-7328-F73D-14D7D9AC031E}"/>
              </a:ext>
            </a:extLst>
          </p:cNvPr>
          <p:cNvSpPr txBox="1"/>
          <p:nvPr/>
        </p:nvSpPr>
        <p:spPr>
          <a:xfrm>
            <a:off x="624254" y="5222631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it-IT" sz="1400" b="1" dirty="0"/>
              <a:t>Schede di Front-End per Acquisizione Segnali</a:t>
            </a:r>
            <a:endParaRPr lang="it-IT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A5255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64 canali di acquisizione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Accetta segnali digitali </a:t>
            </a:r>
            <a:r>
              <a:rPr lang="it-IT" sz="1400" b="1" dirty="0"/>
              <a:t>LVDS</a:t>
            </a:r>
            <a:endParaRPr lang="it-IT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A5256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16 canali di acquisizione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Discriminazione segnali </a:t>
            </a:r>
            <a:r>
              <a:rPr lang="it-IT" sz="1400" b="1" dirty="0"/>
              <a:t>analogici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96491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CA34-8100-74C8-21FE-9D7AFF0F0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33A120-A5FF-05F0-A249-065FA4776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1201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Obiettivo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427227A-C414-D7DC-8199-E187FC51E83B}"/>
              </a:ext>
            </a:extLst>
          </p:cNvPr>
          <p:cNvSpPr txBox="1"/>
          <p:nvPr/>
        </p:nvSpPr>
        <p:spPr>
          <a:xfrm>
            <a:off x="916328" y="11146798"/>
            <a:ext cx="10350049" cy="95496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endParaRPr lang="en-GB" sz="1400" i="1" dirty="0">
              <a:latin typeface="Fira Sans" panose="020B050305000002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D8ACA3-F625-5162-D5EC-6426B27F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91" y="2469873"/>
            <a:ext cx="2751246" cy="20087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A79D10C-E9C0-F9C6-C4B4-73AB99DD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9477" y="2499006"/>
            <a:ext cx="2793411" cy="1859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73D5C010-A88D-9589-3079-1D403DCDF1AF}"/>
                  </a:ext>
                </a:extLst>
              </p14:cNvPr>
              <p14:cNvContentPartPr/>
              <p14:nvPr/>
            </p14:nvContentPartPr>
            <p14:xfrm>
              <a:off x="3340234" y="3266390"/>
              <a:ext cx="1743840" cy="3279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73D5C010-A88D-9589-3079-1D403DCDF1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1234" y="3257750"/>
                <a:ext cx="1761480" cy="34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po 35">
            <a:extLst>
              <a:ext uri="{FF2B5EF4-FFF2-40B4-BE49-F238E27FC236}">
                <a16:creationId xmlns:a16="http://schemas.microsoft.com/office/drawing/2014/main" id="{329162C1-A363-49BF-B372-7EEA7D033E5B}"/>
              </a:ext>
            </a:extLst>
          </p:cNvPr>
          <p:cNvGrpSpPr/>
          <p:nvPr/>
        </p:nvGrpSpPr>
        <p:grpSpPr>
          <a:xfrm>
            <a:off x="5057074" y="3340190"/>
            <a:ext cx="223200" cy="374760"/>
            <a:chOff x="5057074" y="3340190"/>
            <a:chExt cx="22320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641B24D0-FBD8-F112-3F1C-EB6192F92AEE}"/>
                    </a:ext>
                  </a:extLst>
                </p14:cNvPr>
                <p14:cNvContentPartPr/>
                <p14:nvPr/>
              </p14:nvContentPartPr>
              <p14:xfrm>
                <a:off x="5057074" y="3349190"/>
                <a:ext cx="223200" cy="3657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641B24D0-FBD8-F112-3F1C-EB6192F92A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48434" y="3340550"/>
                  <a:ext cx="2408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B261013A-64DC-CC6C-C72D-66060A1562E7}"/>
                    </a:ext>
                  </a:extLst>
                </p14:cNvPr>
                <p14:cNvContentPartPr/>
                <p14:nvPr/>
              </p14:nvContentPartPr>
              <p14:xfrm>
                <a:off x="5066434" y="3340190"/>
                <a:ext cx="207720" cy="15588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B261013A-64DC-CC6C-C72D-66060A1562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57434" y="3331190"/>
                  <a:ext cx="225360" cy="17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Rectangle 10">
            <a:extLst>
              <a:ext uri="{FF2B5EF4-FFF2-40B4-BE49-F238E27FC236}">
                <a16:creationId xmlns:a16="http://schemas.microsoft.com/office/drawing/2014/main" id="{898510FC-16A6-CC7E-0456-EB8252CAF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74" y="4800783"/>
            <a:ext cx="855985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 in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laboratorio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Emittitore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genera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fotone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rilevato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dal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MA-PMT</a:t>
            </a:r>
            <a:r>
              <a:rPr lang="it-IT" sz="1400" dirty="0"/>
              <a:t>(Multi </a:t>
            </a:r>
            <a:r>
              <a:rPr lang="it-IT" sz="1400" dirty="0" err="1"/>
              <a:t>Anode</a:t>
            </a:r>
            <a:r>
              <a:rPr lang="it-IT" sz="1400" dirty="0"/>
              <a:t> Photo </a:t>
            </a:r>
            <a:r>
              <a:rPr lang="it-IT" sz="1400" dirty="0" err="1"/>
              <a:t>Multiplier</a:t>
            </a:r>
            <a:r>
              <a:rPr lang="it-IT" sz="1400" dirty="0"/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Segnale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analogico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inviato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scheda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A5256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discrimina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segnale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base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soglia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preimpostata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Limite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attuale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A5256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discrimina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solo 16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canali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Obiettivo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progetto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Sviluppare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PCB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integri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logica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A5256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Discriminazione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segnali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invio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digitali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scheda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A5255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68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5428F-E770-8F54-FEB2-8828CC03E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B3DB41-C2D8-7891-C2FF-72533A252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Obiettivo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3BFA6B-4E10-B3F0-717B-D66DAD1866FF}"/>
              </a:ext>
            </a:extLst>
          </p:cNvPr>
          <p:cNvSpPr txBox="1"/>
          <p:nvPr/>
        </p:nvSpPr>
        <p:spPr>
          <a:xfrm>
            <a:off x="818196" y="10726474"/>
            <a:ext cx="12106411" cy="18287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400" dirty="0">
              <a:latin typeface="Fira Sans" panose="020B05030500000200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1D562B-7791-79D3-5AEF-4CEA0A5E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25" y="2553447"/>
            <a:ext cx="3357731" cy="19749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F08FC0-46DC-223B-F3B5-EA442841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53" y="2553447"/>
            <a:ext cx="3611240" cy="1982161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0D7B1F22-D30B-BE26-9DA1-D9AB553CCDD2}"/>
              </a:ext>
            </a:extLst>
          </p:cNvPr>
          <p:cNvSpPr/>
          <p:nvPr/>
        </p:nvSpPr>
        <p:spPr>
          <a:xfrm>
            <a:off x="3759200" y="3923663"/>
            <a:ext cx="1689877" cy="214324"/>
          </a:xfrm>
          <a:prstGeom prst="rightArrow">
            <a:avLst/>
          </a:prstGeom>
          <a:solidFill>
            <a:srgbClr val="EF33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F96F80A-34CB-A2B1-8C98-6C54466AE5BF}"/>
              </a:ext>
            </a:extLst>
          </p:cNvPr>
          <p:cNvSpPr/>
          <p:nvPr/>
        </p:nvSpPr>
        <p:spPr>
          <a:xfrm>
            <a:off x="3747113" y="3122255"/>
            <a:ext cx="1689877" cy="214324"/>
          </a:xfrm>
          <a:prstGeom prst="rightArrow">
            <a:avLst/>
          </a:prstGeom>
          <a:solidFill>
            <a:srgbClr val="EF33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ccia in su 10">
            <a:extLst>
              <a:ext uri="{FF2B5EF4-FFF2-40B4-BE49-F238E27FC236}">
                <a16:creationId xmlns:a16="http://schemas.microsoft.com/office/drawing/2014/main" id="{5887339F-079B-5209-14BF-FC1338D97AE4}"/>
              </a:ext>
            </a:extLst>
          </p:cNvPr>
          <p:cNvSpPr/>
          <p:nvPr/>
        </p:nvSpPr>
        <p:spPr>
          <a:xfrm rot="10800000">
            <a:off x="3489959" y="4465319"/>
            <a:ext cx="114914" cy="265462"/>
          </a:xfrm>
          <a:prstGeom prst="upArrow">
            <a:avLst>
              <a:gd name="adj1" fmla="val 100000"/>
              <a:gd name="adj2" fmla="val 58666"/>
            </a:avLst>
          </a:prstGeom>
          <a:solidFill>
            <a:srgbClr val="EF33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ccia angolare in su 9">
            <a:extLst>
              <a:ext uri="{FF2B5EF4-FFF2-40B4-BE49-F238E27FC236}">
                <a16:creationId xmlns:a16="http://schemas.microsoft.com/office/drawing/2014/main" id="{245C67A2-B5B7-3F8B-F97D-6A849E369388}"/>
              </a:ext>
            </a:extLst>
          </p:cNvPr>
          <p:cNvSpPr/>
          <p:nvPr/>
        </p:nvSpPr>
        <p:spPr>
          <a:xfrm>
            <a:off x="3489960" y="4340383"/>
            <a:ext cx="4485640" cy="431323"/>
          </a:xfrm>
          <a:prstGeom prst="bentUpArrow">
            <a:avLst>
              <a:gd name="adj1" fmla="val 25000"/>
              <a:gd name="adj2" fmla="val 25000"/>
              <a:gd name="adj3" fmla="val 23822"/>
            </a:avLst>
          </a:prstGeom>
          <a:solidFill>
            <a:srgbClr val="EF33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DFBDFE0B-C8A9-8637-DA30-B7467163641A}"/>
              </a:ext>
            </a:extLst>
          </p:cNvPr>
          <p:cNvSpPr/>
          <p:nvPr/>
        </p:nvSpPr>
        <p:spPr>
          <a:xfrm>
            <a:off x="3491373" y="2501906"/>
            <a:ext cx="114912" cy="285632"/>
          </a:xfrm>
          <a:prstGeom prst="upArrow">
            <a:avLst>
              <a:gd name="adj1" fmla="val 100000"/>
              <a:gd name="adj2" fmla="val 58666"/>
            </a:avLst>
          </a:prstGeom>
          <a:solidFill>
            <a:srgbClr val="EF33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ccia angolare in su 14">
            <a:extLst>
              <a:ext uri="{FF2B5EF4-FFF2-40B4-BE49-F238E27FC236}">
                <a16:creationId xmlns:a16="http://schemas.microsoft.com/office/drawing/2014/main" id="{AAC361FD-2259-5E11-4374-00926020D288}"/>
              </a:ext>
            </a:extLst>
          </p:cNvPr>
          <p:cNvSpPr/>
          <p:nvPr/>
        </p:nvSpPr>
        <p:spPr>
          <a:xfrm flipV="1">
            <a:off x="3489960" y="2471937"/>
            <a:ext cx="4485640" cy="431323"/>
          </a:xfrm>
          <a:prstGeom prst="bentUpArrow">
            <a:avLst>
              <a:gd name="adj1" fmla="val 25000"/>
              <a:gd name="adj2" fmla="val 25000"/>
              <a:gd name="adj3" fmla="val 23822"/>
            </a:avLst>
          </a:prstGeom>
          <a:solidFill>
            <a:srgbClr val="EF33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44CC79-478E-29B2-DFEE-279E7D430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04" y="5090752"/>
            <a:ext cx="809025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Obiettivo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principale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Estendere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scheda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A5256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(16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canali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sviluppando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PCB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integri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logica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Collegamento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diretto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connettore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A5255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ingresso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LVDS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Risultato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atteso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Aumento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schede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A5256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incrementando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significativamente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numero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canali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gestiti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92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8D52-E53A-BDA3-07AA-0E37C0A6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0AD36E-1FBD-3CC4-BBA5-BEA8543CF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5B0E62-80AE-F47B-A431-5E424EB21EDA}"/>
              </a:ext>
            </a:extLst>
          </p:cNvPr>
          <p:cNvSpPr txBox="1"/>
          <p:nvPr/>
        </p:nvSpPr>
        <p:spPr>
          <a:xfrm>
            <a:off x="604201" y="5418574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it-IT" sz="1400" b="1" dirty="0"/>
              <a:t>Reverse Engineering Scheda A5256</a:t>
            </a:r>
            <a:endParaRPr lang="it-IT" sz="1400" dirty="0"/>
          </a:p>
          <a:p>
            <a:pPr lvl="1">
              <a:buFont typeface="+mj-lt"/>
              <a:buAutoNum type="arabicPeriod"/>
            </a:pPr>
            <a:r>
              <a:rPr lang="it-IT" sz="1400" dirty="0"/>
              <a:t>Identificazione degli integrati</a:t>
            </a:r>
          </a:p>
          <a:p>
            <a:pPr lvl="1">
              <a:buFont typeface="+mj-lt"/>
              <a:buAutoNum type="arabicPeriod"/>
            </a:pPr>
            <a:r>
              <a:rPr lang="it-IT" sz="1400" dirty="0"/>
              <a:t>Test di continuità e misurazione tensioni di alimentazione</a:t>
            </a:r>
          </a:p>
          <a:p>
            <a:pPr lvl="1">
              <a:buFont typeface="+mj-lt"/>
              <a:buAutoNum type="arabicPeriod"/>
            </a:pPr>
            <a:r>
              <a:rPr lang="it-IT" sz="1400" dirty="0"/>
              <a:t>Realizzazione e analisi dello schema elettrico</a:t>
            </a:r>
          </a:p>
          <a:p>
            <a:pPr lvl="1">
              <a:buFont typeface="+mj-lt"/>
              <a:buAutoNum type="arabicPeriod"/>
            </a:pPr>
            <a:r>
              <a:rPr lang="it-IT" sz="1400" dirty="0"/>
              <a:t>Identificazione modifiche per adattamento al progetto</a:t>
            </a:r>
          </a:p>
          <a:p>
            <a:endParaRPr lang="it-IT" sz="1200" dirty="0">
              <a:latin typeface="Fira Sans" panose="020B05030500000200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B588DC-CE0F-BA20-F563-FB17CBD7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48" y="2598952"/>
            <a:ext cx="2675057" cy="216675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AB3BA79-C0D8-044A-99E2-9D4E5A1BA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79" y="3682328"/>
            <a:ext cx="2872959" cy="154030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A94101D-158F-456B-5CDB-086587FA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279" y="2165702"/>
            <a:ext cx="2872958" cy="15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3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0043F-EA6C-4A8C-9C81-7FDB93E0C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CB83E9-324A-1E88-8501-D2546EB31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1BC293-B6C2-66A2-B336-5618587C47E7}"/>
              </a:ext>
            </a:extLst>
          </p:cNvPr>
          <p:cNvSpPr txBox="1"/>
          <p:nvPr/>
        </p:nvSpPr>
        <p:spPr>
          <a:xfrm>
            <a:off x="604201" y="5222631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5AA5CD-9EC0-820F-2F8E-429090A3086D}"/>
              </a:ext>
            </a:extLst>
          </p:cNvPr>
          <p:cNvSpPr txBox="1"/>
          <p:nvPr/>
        </p:nvSpPr>
        <p:spPr>
          <a:xfrm>
            <a:off x="531845" y="2211355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Alimentazione 4V5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D2CF959-FB2C-535D-B5EF-A4DEA330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653"/>
            <a:ext cx="9153770" cy="289229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C5CCEA-8274-66B4-FECB-BF7C82D9D0A3}"/>
              </a:ext>
            </a:extLst>
          </p:cNvPr>
          <p:cNvSpPr txBox="1"/>
          <p:nvPr/>
        </p:nvSpPr>
        <p:spPr>
          <a:xfrm>
            <a:off x="604201" y="5374433"/>
            <a:ext cx="2568207" cy="2799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GB" sz="1200" b="1" dirty="0"/>
              <a:t>Step-down converter</a:t>
            </a:r>
            <a:endParaRPr lang="en-GB" sz="1200" b="1" i="1" dirty="0">
              <a:latin typeface="Fira Sans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DCB3C0-D1F5-0F42-FF33-68F10821A33A}"/>
              </a:ext>
            </a:extLst>
          </p:cNvPr>
          <p:cNvSpPr txBox="1"/>
          <p:nvPr/>
        </p:nvSpPr>
        <p:spPr>
          <a:xfrm>
            <a:off x="4880732" y="5348853"/>
            <a:ext cx="2568207" cy="2799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GB" sz="1200" b="1" dirty="0"/>
              <a:t>LDO voltage regulator</a:t>
            </a:r>
            <a:endParaRPr lang="en-GB" sz="1200" b="1" i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1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20B2A-E956-B9A7-BD62-E78FD24CE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68ED23-48BF-DE3E-3601-CE4E19FC2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4F69D3-C641-DAFB-BD1B-3639C03088B2}"/>
              </a:ext>
            </a:extLst>
          </p:cNvPr>
          <p:cNvSpPr txBox="1"/>
          <p:nvPr/>
        </p:nvSpPr>
        <p:spPr>
          <a:xfrm>
            <a:off x="604201" y="5222631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689C65-BAAE-0E5F-A745-77FCED1F6EED}"/>
              </a:ext>
            </a:extLst>
          </p:cNvPr>
          <p:cNvSpPr txBox="1"/>
          <p:nvPr/>
        </p:nvSpPr>
        <p:spPr>
          <a:xfrm>
            <a:off x="531845" y="2211355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Alimentazione -4V5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F1A8811-380A-1AAE-DADD-AF8DA952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8010"/>
            <a:ext cx="9144000" cy="36199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804D5D-30F8-D332-8848-E8C3BB11BFF0}"/>
              </a:ext>
            </a:extLst>
          </p:cNvPr>
          <p:cNvSpPr txBox="1"/>
          <p:nvPr/>
        </p:nvSpPr>
        <p:spPr>
          <a:xfrm>
            <a:off x="233267" y="5894167"/>
            <a:ext cx="4646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 dirty="0"/>
              <a:t>DC-DC Converter</a:t>
            </a:r>
            <a:endParaRPr lang="en-GB" sz="12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3AB0EA-6749-AFE0-2A23-2C514C200884}"/>
              </a:ext>
            </a:extLst>
          </p:cNvPr>
          <p:cNvSpPr txBox="1"/>
          <p:nvPr/>
        </p:nvSpPr>
        <p:spPr>
          <a:xfrm>
            <a:off x="4989589" y="5889789"/>
            <a:ext cx="2568207" cy="2799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GB" sz="1200" b="1" dirty="0"/>
              <a:t>LDO voltage regulator</a:t>
            </a:r>
            <a:endParaRPr lang="en-GB" sz="1200" b="1" i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6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924A-6D7C-1A4D-523F-3C54C155B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1A8E5C-0448-BC1F-BEA4-F1D83073B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577" y="1509147"/>
            <a:ext cx="3611240" cy="59136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Implementazione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AB3A7BB-CC9E-6D81-182B-492D938BF555}"/>
              </a:ext>
            </a:extLst>
          </p:cNvPr>
          <p:cNvSpPr txBox="1"/>
          <p:nvPr/>
        </p:nvSpPr>
        <p:spPr>
          <a:xfrm>
            <a:off x="604201" y="5222631"/>
            <a:ext cx="7935597" cy="1028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it-IT" sz="1200" dirty="0">
              <a:latin typeface="Fira Sans" panose="020B050305000002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313838-E44A-71B5-0A8A-B9518A5EB6C1}"/>
              </a:ext>
            </a:extLst>
          </p:cNvPr>
          <p:cNvSpPr txBox="1"/>
          <p:nvPr/>
        </p:nvSpPr>
        <p:spPr>
          <a:xfrm>
            <a:off x="531845" y="2211355"/>
            <a:ext cx="2388637" cy="4105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l">
              <a:buNone/>
            </a:pPr>
            <a:r>
              <a:rPr lang="it-IT" sz="1600" b="1" i="1" dirty="0">
                <a:solidFill>
                  <a:srgbClr val="FF0000"/>
                </a:solidFill>
                <a:latin typeface="Fira Sans" panose="020B0503050000020004" pitchFamily="34" charset="0"/>
              </a:rPr>
              <a:t>Alimentazione 1V7</a:t>
            </a:r>
            <a:endParaRPr lang="en-GB" sz="1600" b="1" i="1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2F4D74-5DB9-FD88-B729-607A70D1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57" y="2883159"/>
            <a:ext cx="7258284" cy="32768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B68163-6C54-BA45-DE13-7F69526B2420}"/>
              </a:ext>
            </a:extLst>
          </p:cNvPr>
          <p:cNvSpPr txBox="1"/>
          <p:nvPr/>
        </p:nvSpPr>
        <p:spPr>
          <a:xfrm>
            <a:off x="3776609" y="5785781"/>
            <a:ext cx="2568207" cy="2799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GB" sz="1200" b="1" dirty="0"/>
              <a:t>Step-down converter</a:t>
            </a:r>
            <a:endParaRPr lang="en-GB" sz="1200" b="1" i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316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ingegneria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74676"/>
      </a:accent1>
      <a:accent2>
        <a:srgbClr val="574676"/>
      </a:accent2>
      <a:accent3>
        <a:srgbClr val="574676"/>
      </a:accent3>
      <a:accent4>
        <a:srgbClr val="574676"/>
      </a:accent4>
      <a:accent5>
        <a:srgbClr val="574676"/>
      </a:accent5>
      <a:accent6>
        <a:srgbClr val="574676"/>
      </a:accent6>
      <a:hlink>
        <a:srgbClr val="574676"/>
      </a:hlink>
      <a:folHlink>
        <a:srgbClr val="E7E6E6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indent="0" algn="l">
          <a:buNone/>
          <a:defRPr sz="1050" b="0" i="1" dirty="0" smtClean="0">
            <a:latin typeface="Fira Sans" panose="020B05030500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ten" id="{4439B176-F413-CD41-B6A2-1E5BC2B753BD}" vid="{23917EC8-6C82-F548-B4F3-15D02C18727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DITEN_presentazione</Template>
  <TotalTime>403</TotalTime>
  <Words>384</Words>
  <Application>Microsoft Office PowerPoint</Application>
  <PresentationFormat>Presentazione su schermo (4:3)</PresentationFormat>
  <Paragraphs>94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Fira Sans Medium</vt:lpstr>
      <vt:lpstr>Arial</vt:lpstr>
      <vt:lpstr>Calibri</vt:lpstr>
      <vt:lpstr>Roboto Slab</vt:lpstr>
      <vt:lpstr>Fira Sans</vt:lpstr>
      <vt:lpstr>Tema di Office</vt:lpstr>
      <vt:lpstr>Sviluppo e caratterizzazione di un sistema di acquisizione dati per sensori fotomoltiplicatori al silicio a singolo fotone (SiPM) per il rivelatore RICH dell'esperimento LHCb al CERN</vt:lpstr>
      <vt:lpstr>Panoramica</vt:lpstr>
      <vt:lpstr>Panoramica</vt:lpstr>
      <vt:lpstr>Obiettivo</vt:lpstr>
      <vt:lpstr>Obiettivo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Implementazione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alessandro balestra</dc:creator>
  <cp:keywords/>
  <dc:description/>
  <cp:lastModifiedBy>alessandro balestra</cp:lastModifiedBy>
  <cp:revision>6</cp:revision>
  <cp:lastPrinted>2019-04-15T13:03:12Z</cp:lastPrinted>
  <dcterms:created xsi:type="dcterms:W3CDTF">2025-01-05T15:52:02Z</dcterms:created>
  <dcterms:modified xsi:type="dcterms:W3CDTF">2025-01-07T16:09:34Z</dcterms:modified>
  <cp:category/>
</cp:coreProperties>
</file>